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6" r:id="rId8"/>
    <p:sldId id="262" r:id="rId9"/>
    <p:sldId id="263" r:id="rId10"/>
    <p:sldId id="267" r:id="rId11"/>
    <p:sldId id="270" r:id="rId12"/>
    <p:sldId id="265" r:id="rId13"/>
    <p:sldId id="269" r:id="rId14"/>
    <p:sldId id="273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4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FF7E-6CB6-4DCA-8739-A3A81B55517D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253-F982-45DA-A11D-BF27FD43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FF7E-6CB6-4DCA-8739-A3A81B55517D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253-F982-45DA-A11D-BF27FD43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FF7E-6CB6-4DCA-8739-A3A81B55517D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253-F982-45DA-A11D-BF27FD43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FF7E-6CB6-4DCA-8739-A3A81B55517D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253-F982-45DA-A11D-BF27FD43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FF7E-6CB6-4DCA-8739-A3A81B55517D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253-F982-45DA-A11D-BF27FD43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FF7E-6CB6-4DCA-8739-A3A81B55517D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253-F982-45DA-A11D-BF27FD43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FF7E-6CB6-4DCA-8739-A3A81B55517D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253-F982-45DA-A11D-BF27FD43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FF7E-6CB6-4DCA-8739-A3A81B55517D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253-F982-45DA-A11D-BF27FD43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FF7E-6CB6-4DCA-8739-A3A81B55517D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253-F982-45DA-A11D-BF27FD43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FF7E-6CB6-4DCA-8739-A3A81B55517D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253-F982-45DA-A11D-BF27FD43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FF7E-6CB6-4DCA-8739-A3A81B55517D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36253-F982-45DA-A11D-BF27FD43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8FF7E-6CB6-4DCA-8739-A3A81B55517D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6253-F982-45DA-A11D-BF27FD43F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Viral Vector and Non-viral Vector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24200" cy="5334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Case Study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908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Studies in non human primates did not detect pathological consequences of an exposure to an </a:t>
            </a:r>
            <a:r>
              <a:rPr lang="en-US" sz="2000" dirty="0" err="1" smtClean="0"/>
              <a:t>amphotropic</a:t>
            </a:r>
            <a:r>
              <a:rPr lang="en-US" sz="2000" dirty="0" smtClean="0"/>
              <a:t> replication-competent retrovirus (RCR).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Infusion of vector replication-competent viral vectors contain all necessary genes for </a:t>
            </a:r>
            <a:r>
              <a:rPr lang="en-US" sz="2000" dirty="0" err="1" smtClean="0"/>
              <a:t>virion</a:t>
            </a:r>
            <a:r>
              <a:rPr lang="en-US" sz="2000" dirty="0" smtClean="0"/>
              <a:t> synthesis, and continue to propagate themselves once infection occurs.</a:t>
            </a:r>
          </a:p>
          <a:p>
            <a:pPr algn="just"/>
            <a:r>
              <a:rPr lang="en-US" sz="2000" dirty="0" smtClean="0"/>
              <a:t>Serum lacked antibodies reactive with viral proteins and contained 10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to 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infectious virus particles per ml.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713" t="29167" r="8638" b="22917"/>
          <a:stretch>
            <a:fillRect/>
          </a:stretch>
        </p:blipFill>
        <p:spPr bwMode="auto">
          <a:xfrm>
            <a:off x="381000" y="4163704"/>
            <a:ext cx="8382000" cy="2541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Amphotropic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An </a:t>
            </a:r>
            <a:r>
              <a:rPr lang="en-US" dirty="0" err="1" smtClean="0"/>
              <a:t>oncornavirus</a:t>
            </a:r>
            <a:r>
              <a:rPr lang="en-US" dirty="0" smtClean="0"/>
              <a:t> that does not produce disease in its natural host, but does replicate in tissue culture cells of the host species and in cells from other species.</a:t>
            </a:r>
          </a:p>
          <a:p>
            <a:r>
              <a:rPr lang="en-US" dirty="0" smtClean="0"/>
              <a:t>RCR:</a:t>
            </a:r>
          </a:p>
          <a:p>
            <a:pPr lvl="1"/>
            <a:r>
              <a:rPr lang="en-US" dirty="0" smtClean="0"/>
              <a:t>Replication competent retrovirus</a:t>
            </a:r>
          </a:p>
          <a:p>
            <a:pPr lvl="1"/>
            <a:r>
              <a:rPr lang="en-US" dirty="0" smtClean="0"/>
              <a:t>Having all the machinery required for replication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61232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86380"/>
            <a:ext cx="28956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Non-Viral Vectors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trike="sngStrike" dirty="0" smtClean="0"/>
              <a:t>Gene Therapy </a:t>
            </a:r>
            <a:r>
              <a:rPr lang="en-US" dirty="0" smtClean="0"/>
              <a:t>protein folding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Search any article having experiment performed on human or other primates for the treatment of certain disorder.</a:t>
            </a:r>
          </a:p>
          <a:p>
            <a:pPr lvl="1"/>
            <a:r>
              <a:rPr lang="en-US" dirty="0" smtClean="0"/>
              <a:t>Use sciencedirect.com and then same article you can search in Google to check availability </a:t>
            </a:r>
          </a:p>
          <a:p>
            <a:pPr lvl="1"/>
            <a:r>
              <a:rPr lang="en-US" dirty="0" smtClean="0"/>
              <a:t>Send me the </a:t>
            </a:r>
            <a:r>
              <a:rPr lang="en-US" dirty="0" err="1" smtClean="0"/>
              <a:t>pdf</a:t>
            </a:r>
            <a:r>
              <a:rPr lang="en-US" dirty="0" smtClean="0"/>
              <a:t> link of article from science direct. (if not available on </a:t>
            </a:r>
            <a:r>
              <a:rPr lang="en-US" dirty="0"/>
              <a:t>G</a:t>
            </a:r>
            <a:r>
              <a:rPr lang="en-US" dirty="0" smtClean="0"/>
              <a:t>oogle)</a:t>
            </a:r>
          </a:p>
          <a:p>
            <a:pPr lvl="1"/>
            <a:r>
              <a:rPr lang="en-US" dirty="0" smtClean="0"/>
              <a:t>Provide at least link of two article.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Article request: Till 18 Jan 2011, 12 PM. </a:t>
            </a:r>
          </a:p>
          <a:p>
            <a:r>
              <a:rPr lang="en-US" dirty="0" smtClean="0"/>
              <a:t>Submission date: 22 Jan 2011, 12PM.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Introduction-1pg (1Mark)</a:t>
            </a:r>
          </a:p>
          <a:p>
            <a:r>
              <a:rPr lang="en-US" dirty="0" smtClean="0"/>
              <a:t>Practical Approach-2pg(1Mark)</a:t>
            </a:r>
          </a:p>
          <a:p>
            <a:r>
              <a:rPr lang="en-US" dirty="0" smtClean="0"/>
              <a:t>Thinking behind the project (Scientific perspective)-1pg (2 marks)</a:t>
            </a:r>
          </a:p>
          <a:p>
            <a:r>
              <a:rPr lang="en-US" dirty="0" smtClean="0"/>
              <a:t>Conclusion -1pg (1 mark)</a:t>
            </a:r>
          </a:p>
          <a:p>
            <a:r>
              <a:rPr lang="en-US" dirty="0" smtClean="0"/>
              <a:t>Evaluation:	</a:t>
            </a:r>
          </a:p>
          <a:p>
            <a:pPr lvl="1"/>
            <a:r>
              <a:rPr lang="en-US" dirty="0" smtClean="0"/>
              <a:t>Two marks for article selection (you have to choose those article in which gene therapy has been performed in </a:t>
            </a:r>
            <a:r>
              <a:rPr lang="en-US" i="1" dirty="0" smtClean="0"/>
              <a:t>in vivo </a:t>
            </a:r>
            <a:r>
              <a:rPr lang="en-US" dirty="0" smtClean="0"/>
              <a:t>situation)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127" r="12152" b="14583"/>
          <a:stretch>
            <a:fillRect/>
          </a:stretch>
        </p:blipFill>
        <p:spPr bwMode="auto">
          <a:xfrm>
            <a:off x="0" y="228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600" dirty="0" smtClean="0"/>
              <a:t>Paul </a:t>
            </a:r>
            <a:r>
              <a:rPr lang="en-US" sz="1600" dirty="0" err="1" smtClean="0"/>
              <a:t>Ahlquist</a:t>
            </a:r>
            <a:r>
              <a:rPr lang="en-US" sz="1600" dirty="0" smtClean="0"/>
              <a:t> (2006).Parallels among positive-strand RNA viruses, reverse-transcribing viruses and double-stranded RNA viruses. </a:t>
            </a:r>
            <a:r>
              <a:rPr lang="en-US" sz="1600" u="sng" dirty="0" smtClean="0"/>
              <a:t>Nature Reviews Microbiology, </a:t>
            </a:r>
            <a:r>
              <a:rPr lang="en-US" sz="1600" dirty="0" smtClean="0"/>
              <a:t>4, 371-382.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err="1" smtClean="0"/>
              <a:t>Vanin</a:t>
            </a:r>
            <a:r>
              <a:rPr lang="en-US" sz="1600" dirty="0" smtClean="0"/>
              <a:t>, E.F., et al. (1994). Characterization of Replication-Competent Retroviruses from Nonhuman Primates with Virus-Induced T-Cell Lymphomas and Observations Regarding the Mechanism of </a:t>
            </a:r>
            <a:r>
              <a:rPr lang="en-US" sz="1600" dirty="0" err="1" smtClean="0"/>
              <a:t>Oncogenesis</a:t>
            </a:r>
            <a:r>
              <a:rPr lang="en-US" sz="1600" dirty="0" smtClean="0"/>
              <a:t>. </a:t>
            </a:r>
            <a:r>
              <a:rPr lang="en-US" sz="1600" u="sng" dirty="0" smtClean="0"/>
              <a:t>Journal of Virology,</a:t>
            </a:r>
            <a:r>
              <a:rPr lang="en-US" sz="1600" dirty="0" smtClean="0"/>
              <a:t> 68 (7) p. 4241-4250.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Bauer, G., et al. (2008). </a:t>
            </a:r>
            <a:r>
              <a:rPr lang="en-US" sz="1600" i="1" dirty="0" smtClean="0"/>
              <a:t>In Vivo </a:t>
            </a:r>
            <a:r>
              <a:rPr lang="en-US" sz="1600" dirty="0" err="1" smtClean="0"/>
              <a:t>Biosafety</a:t>
            </a:r>
            <a:r>
              <a:rPr lang="en-US" sz="1600" dirty="0" smtClean="0"/>
              <a:t> Model to Assess the Risk of Adverse Events From Retroviral and </a:t>
            </a:r>
            <a:r>
              <a:rPr lang="en-US" sz="1600" dirty="0" err="1" smtClean="0"/>
              <a:t>Lentiviral</a:t>
            </a:r>
            <a:r>
              <a:rPr lang="en-US" sz="1600" dirty="0" smtClean="0"/>
              <a:t> Vectors. </a:t>
            </a:r>
            <a:r>
              <a:rPr lang="en-US" sz="1600" u="sng" dirty="0" smtClean="0"/>
              <a:t>The American Society of Gene Therapy,</a:t>
            </a:r>
            <a:r>
              <a:rPr lang="en-US" sz="1600" dirty="0" smtClean="0"/>
              <a:t> 16(7),1308–1315. 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err="1" smtClean="0"/>
              <a:t>Niidome</a:t>
            </a:r>
            <a:r>
              <a:rPr lang="en-US" sz="1600" dirty="0" smtClean="0"/>
              <a:t>, T. and L Huang, L., (2002). Gene Therapy Progress and Prospects: </a:t>
            </a:r>
            <a:r>
              <a:rPr lang="en-US" sz="1600" dirty="0" err="1" smtClean="0"/>
              <a:t>Nonviral</a:t>
            </a:r>
            <a:r>
              <a:rPr lang="en-US" sz="1600" dirty="0" smtClean="0"/>
              <a:t> vectors. </a:t>
            </a:r>
            <a:r>
              <a:rPr lang="en-US" sz="1600" u="sng" dirty="0" smtClean="0"/>
              <a:t>Gene Therapy, </a:t>
            </a:r>
            <a:r>
              <a:rPr lang="en-US" sz="1600" dirty="0" smtClean="0"/>
              <a:t>9, 1647–1652.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s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5747" y="731320"/>
            <a:ext cx="2756453" cy="53948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114800" cy="1143000"/>
          </a:xfrm>
        </p:spPr>
        <p:txBody>
          <a:bodyPr/>
          <a:lstStyle/>
          <a:p>
            <a:r>
              <a:rPr lang="en-US" dirty="0" smtClean="0"/>
              <a:t>Viral Life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381000"/>
            <a:ext cx="3657600" cy="1219200"/>
          </a:xfrm>
        </p:spPr>
        <p:txBody>
          <a:bodyPr/>
          <a:lstStyle/>
          <a:p>
            <a:r>
              <a:rPr lang="en-US" dirty="0" smtClean="0"/>
              <a:t>Infection Phase </a:t>
            </a:r>
          </a:p>
          <a:p>
            <a:r>
              <a:rPr lang="en-US" dirty="0" smtClean="0"/>
              <a:t>Replication Phase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6096000" cy="4931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transfer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Gene transfer strategies based on the delivery of tumor-specific toxins or the conversion of </a:t>
            </a:r>
            <a:r>
              <a:rPr lang="en-US" sz="2000" dirty="0" err="1" smtClean="0"/>
              <a:t>prodrugs</a:t>
            </a:r>
            <a:r>
              <a:rPr lang="en-US" sz="2000" dirty="0" smtClean="0"/>
              <a:t> into toxins may be facilitated by a process referred to as the bystander effect.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Induction of immune responses to tumor antigens or the interruption of the tumor vascular supply may require intermediate levels of gene transfer in a cell-type specific subset of the cells within, or from, a tumor.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err="1"/>
              <a:t>O</a:t>
            </a:r>
            <a:r>
              <a:rPr lang="en-US" sz="2000" dirty="0" err="1" smtClean="0"/>
              <a:t>ncolytic</a:t>
            </a:r>
            <a:r>
              <a:rPr lang="en-US" sz="2000" dirty="0" smtClean="0"/>
              <a:t> viruses do not contain </a:t>
            </a:r>
            <a:r>
              <a:rPr lang="en-US" sz="2000" dirty="0" err="1" smtClean="0"/>
              <a:t>transgenes</a:t>
            </a:r>
            <a:r>
              <a:rPr lang="en-US" sz="2000" dirty="0" smtClean="0"/>
              <a:t> but are genetically engineered to allow tumor-specific viral replication resulting in cell </a:t>
            </a:r>
            <a:r>
              <a:rPr lang="en-US" sz="2000" dirty="0" err="1" smtClean="0"/>
              <a:t>lysis</a:t>
            </a:r>
            <a:r>
              <a:rPr lang="en-US" sz="2000" dirty="0" smtClean="0"/>
              <a:t>, and spread to neighboring malignant cells.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ystander effect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This allows either the gene product or the converted </a:t>
            </a:r>
            <a:r>
              <a:rPr lang="en-US" sz="2400" dirty="0" err="1" smtClean="0"/>
              <a:t>prodrug</a:t>
            </a:r>
            <a:r>
              <a:rPr lang="en-US" sz="2400" dirty="0" smtClean="0"/>
              <a:t> to </a:t>
            </a:r>
            <a:r>
              <a:rPr lang="en-US" sz="2400" u="sng" dirty="0" smtClean="0"/>
              <a:t>transport between cells</a:t>
            </a:r>
            <a:r>
              <a:rPr lang="en-US" sz="2400" dirty="0" smtClean="0"/>
              <a:t>, such that therapeutic efficacy may be achieved even when targeting only a fraction of the cells within a tumor.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using viral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/>
              <a:t>Acute toxicity from the infusion of foreign materials,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Cellular immune responses directed against the </a:t>
            </a:r>
            <a:r>
              <a:rPr lang="en-US" sz="2400" dirty="0" err="1" smtClean="0"/>
              <a:t>transduced</a:t>
            </a:r>
            <a:r>
              <a:rPr lang="en-US" sz="2400" dirty="0" smtClean="0"/>
              <a:t> cells,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 smtClean="0"/>
              <a:t>Humoral</a:t>
            </a:r>
            <a:r>
              <a:rPr lang="en-US" sz="2400" dirty="0" smtClean="0"/>
              <a:t> immune responses against the therapeutic gene product and the potential for </a:t>
            </a:r>
            <a:r>
              <a:rPr lang="en-US" sz="2400" dirty="0" err="1" smtClean="0"/>
              <a:t>insertional</a:t>
            </a:r>
            <a:r>
              <a:rPr lang="en-US" sz="2400" dirty="0" smtClean="0"/>
              <a:t> mutagenesis by certain integrating vectors.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An additional undesirable potential effect is inadvertent transmission of vector sequences into germ cells.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r>
              <a:rPr lang="en-US" sz="1800" dirty="0" smtClean="0"/>
              <a:t>Use of tissue-specific promoters to drive expression of the </a:t>
            </a:r>
            <a:r>
              <a:rPr lang="en-US" sz="1800" dirty="0" err="1" smtClean="0"/>
              <a:t>transduced</a:t>
            </a:r>
            <a:r>
              <a:rPr lang="en-US" sz="1800" dirty="0" smtClean="0"/>
              <a:t> gene and the modification of the surface recognition elements of </a:t>
            </a:r>
            <a:r>
              <a:rPr lang="en-US" sz="1800" u="sng" dirty="0" smtClean="0"/>
              <a:t>recombinant viral particles to change their cell-recognition properties. </a:t>
            </a:r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r>
              <a:rPr lang="en-US" sz="1800" dirty="0" smtClean="0"/>
              <a:t>Attempt to engineer vectors that can </a:t>
            </a:r>
            <a:r>
              <a:rPr lang="en-US" sz="1800" u="sng" dirty="0" smtClean="0"/>
              <a:t>integrate into predetermined sites within the genome</a:t>
            </a:r>
            <a:r>
              <a:rPr lang="en-US" sz="1800" dirty="0" smtClean="0"/>
              <a:t>. This would avoid random integration into potentially harmful sites that might result in detrimental events.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400" dirty="0" smtClean="0"/>
              <a:t>Retroviruses are lipid-enveloped particles comprising a </a:t>
            </a:r>
            <a:r>
              <a:rPr lang="en-US" sz="2400" dirty="0" err="1" smtClean="0"/>
              <a:t>homodimer</a:t>
            </a:r>
            <a:r>
              <a:rPr lang="en-US" sz="2400" dirty="0" smtClean="0"/>
              <a:t> of linear, positive-sense, single-stranded RNA genomes of 7 to 11 </a:t>
            </a:r>
            <a:r>
              <a:rPr lang="en-US" sz="2400" dirty="0" err="1" smtClean="0"/>
              <a:t>kilobases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RNA genome is retro-transcribed into linear double-stranded DNA and integrated into the cell chromatin.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All retroviral genomes have two long terminal repeat (LTR) sequences at their ends.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LTR and neighboring sequences act in </a:t>
            </a:r>
            <a:r>
              <a:rPr lang="en-US" sz="2400" i="1" dirty="0" err="1" smtClean="0"/>
              <a:t>cis</a:t>
            </a:r>
            <a:r>
              <a:rPr lang="en-US" sz="2400" dirty="0" smtClean="0"/>
              <a:t> during viral gene expression, and packaging, retro-transcription and integration of the genome.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LTR sequences frame the tandem: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gag</a:t>
            </a:r>
            <a:r>
              <a:rPr lang="en-US" sz="2000" i="1" dirty="0" smtClean="0"/>
              <a:t>: </a:t>
            </a:r>
            <a:r>
              <a:rPr lang="en-US" sz="2000" dirty="0" smtClean="0"/>
              <a:t>encoding the structural proteins</a:t>
            </a:r>
            <a:r>
              <a:rPr lang="en-US" sz="2000" i="1" dirty="0" smtClean="0"/>
              <a:t>, </a:t>
            </a:r>
          </a:p>
          <a:p>
            <a:pPr lvl="1"/>
            <a:r>
              <a:rPr lang="en-US" sz="2000" i="1" dirty="0" err="1" smtClean="0">
                <a:solidFill>
                  <a:srgbClr val="FF0000"/>
                </a:solidFill>
              </a:rPr>
              <a:t>Pol</a:t>
            </a:r>
            <a:r>
              <a:rPr lang="en-US" sz="2000" i="1" dirty="0" smtClean="0"/>
              <a:t>: </a:t>
            </a:r>
            <a:r>
              <a:rPr lang="en-US" sz="2000" dirty="0" smtClean="0"/>
              <a:t>polymerases/</a:t>
            </a:r>
            <a:r>
              <a:rPr lang="en-US" sz="2000" dirty="0" err="1" smtClean="0"/>
              <a:t>integrases</a:t>
            </a:r>
            <a:r>
              <a:rPr lang="en-US" sz="2000" dirty="0" smtClean="0"/>
              <a:t> and</a:t>
            </a:r>
            <a:r>
              <a:rPr lang="en-US" sz="2000" i="1" dirty="0" smtClean="0"/>
              <a:t> </a:t>
            </a:r>
          </a:p>
          <a:p>
            <a:pPr lvl="1"/>
            <a:r>
              <a:rPr lang="en-US" sz="2000" i="1" dirty="0" err="1" smtClean="0">
                <a:solidFill>
                  <a:srgbClr val="FF0000"/>
                </a:solidFill>
              </a:rPr>
              <a:t>env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: nucleic-acid and surface glycoprotein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u="sng" dirty="0" err="1" smtClean="0"/>
              <a:t>Lentiviruses</a:t>
            </a:r>
            <a:r>
              <a:rPr lang="en-US" sz="2400" dirty="0" smtClean="0"/>
              <a:t> have a more complex genome; in addition to the </a:t>
            </a:r>
            <a:r>
              <a:rPr lang="en-US" sz="2400" i="1" dirty="0" smtClean="0"/>
              <a:t>gag, </a:t>
            </a:r>
            <a:r>
              <a:rPr lang="en-US" sz="2400" i="1" dirty="0" err="1" smtClean="0"/>
              <a:t>pol</a:t>
            </a:r>
            <a:r>
              <a:rPr lang="en-US" sz="2400" i="1" dirty="0" smtClean="0"/>
              <a:t>, and </a:t>
            </a:r>
            <a:r>
              <a:rPr lang="en-US" sz="2400" i="1" dirty="0" err="1" smtClean="0"/>
              <a:t>env</a:t>
            </a:r>
            <a:r>
              <a:rPr lang="en-US" sz="2400" i="1" dirty="0" smtClean="0"/>
              <a:t> </a:t>
            </a:r>
            <a:r>
              <a:rPr lang="en-US" sz="2400" dirty="0" smtClean="0"/>
              <a:t>genes, they encode two regulatory genes, </a:t>
            </a:r>
            <a:r>
              <a:rPr lang="en-US" sz="2400" i="1" dirty="0" smtClean="0">
                <a:solidFill>
                  <a:srgbClr val="FF0000"/>
                </a:solidFill>
              </a:rPr>
              <a:t>tat</a:t>
            </a:r>
            <a:r>
              <a:rPr lang="en-US" sz="2400" i="1" dirty="0" smtClean="0"/>
              <a:t> and </a:t>
            </a:r>
            <a:r>
              <a:rPr lang="en-US" sz="2400" i="1" dirty="0" smtClean="0">
                <a:solidFill>
                  <a:srgbClr val="FF0000"/>
                </a:solidFill>
              </a:rPr>
              <a:t>rev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essential for expression of the genome, and a variable set of accessory genes. </a:t>
            </a:r>
          </a:p>
          <a:p>
            <a:pPr algn="just"/>
            <a:endParaRPr lang="en-US" sz="2400" u="sng" dirty="0"/>
          </a:p>
          <a:p>
            <a:pPr algn="just"/>
            <a:r>
              <a:rPr lang="en-US" sz="2400" u="sng" dirty="0" err="1" smtClean="0"/>
              <a:t>Spumaviruses</a:t>
            </a:r>
            <a:r>
              <a:rPr lang="en-US" sz="2400" dirty="0" smtClean="0"/>
              <a:t> also contain </a:t>
            </a:r>
            <a:r>
              <a:rPr lang="en-US" sz="2400" i="1" dirty="0" smtClean="0">
                <a:solidFill>
                  <a:srgbClr val="FF0000"/>
                </a:solidFill>
              </a:rPr>
              <a:t>bel-1</a:t>
            </a:r>
            <a:r>
              <a:rPr lang="en-US" sz="2400" dirty="0" smtClean="0"/>
              <a:t>,  an essential gene regulating expression of the genome, and other genes of unknown functions.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790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Viral Vector and Non-viral Vector </vt:lpstr>
      <vt:lpstr>Viral Life cycle </vt:lpstr>
      <vt:lpstr>Gene transfer strategies</vt:lpstr>
      <vt:lpstr>Bystander effect</vt:lpstr>
      <vt:lpstr>Problem using viral vector</vt:lpstr>
      <vt:lpstr>Challenges </vt:lpstr>
      <vt:lpstr>Retrovirus</vt:lpstr>
      <vt:lpstr>Retroviruses</vt:lpstr>
      <vt:lpstr>Slide 9</vt:lpstr>
      <vt:lpstr>Case Study</vt:lpstr>
      <vt:lpstr>Terms</vt:lpstr>
      <vt:lpstr>Slide 12</vt:lpstr>
      <vt:lpstr>Assignment - 1</vt:lpstr>
      <vt:lpstr>Slide</vt:lpstr>
      <vt:lpstr>Slide 15</vt:lpstr>
      <vt:lpstr>Reference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Vector</dc:title>
  <dc:creator>Gaurav</dc:creator>
  <cp:lastModifiedBy>Gaurav</cp:lastModifiedBy>
  <cp:revision>78</cp:revision>
  <dcterms:created xsi:type="dcterms:W3CDTF">2011-01-16T16:40:10Z</dcterms:created>
  <dcterms:modified xsi:type="dcterms:W3CDTF">2011-01-24T19:27:11Z</dcterms:modified>
</cp:coreProperties>
</file>